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80" r:id="rId8"/>
    <p:sldId id="263" r:id="rId9"/>
    <p:sldId id="262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76F877-06CD-48AC-B091-290A565C0D58}" type="datetimeFigureOut">
              <a:rPr lang="es-CO" smtClean="0"/>
              <a:pPr/>
              <a:t>08/01/2015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1288BA-3F29-4153-99D0-0380277B97D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iiee.jimdo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iieeblog.wordpress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_E3vqTqjCSzdHhFSDVsT1V5LUk/edit?usp=shar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CO" sz="2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III CONGRESO NACIONAL DE ESTUDIANTES DE POSGRADO EN ENFERMERÍA</a:t>
            </a:r>
            <a:br>
              <a:rPr lang="es-CO" sz="2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CO" sz="2200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FORO INTERNACIONAL DE INVESTIGACIÓN EN ENFERMERIA</a:t>
            </a:r>
            <a:r>
              <a:rPr lang="es-CO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CO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s-CO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368752" cy="1728192"/>
          </a:xfrm>
        </p:spPr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_tradn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RIIEE: CINCO AÑOS DE TRABAJO </a:t>
            </a:r>
            <a:r>
              <a:rPr lang="es-ES_tradn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COLABORATIVO</a:t>
            </a:r>
          </a:p>
          <a:p>
            <a:endParaRPr lang="es-CO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s-CO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MARÍA ANTONIA JIMÉNEZ  GÓMEZ.</a:t>
            </a:r>
          </a:p>
          <a:p>
            <a:r>
              <a:rPr lang="es-CO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Líder RIIEE.</a:t>
            </a:r>
          </a:p>
          <a:p>
            <a:endParaRPr lang="es-CO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8640"/>
            <a:ext cx="2125727" cy="9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5157192"/>
            <a:ext cx="691276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CO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CENTRO UNIVERSITARIO UAEM VALLE DEL CHALCO</a:t>
            </a:r>
          </a:p>
          <a:p>
            <a:pPr algn="ctr"/>
            <a:r>
              <a:rPr lang="es-CO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MÉXICO </a:t>
            </a:r>
          </a:p>
          <a:p>
            <a:pPr algn="ctr"/>
            <a:r>
              <a:rPr lang="es-CO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Noviembre 14-2014</a:t>
            </a:r>
            <a:endParaRPr lang="es-CO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5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350789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endParaRPr lang="es-CO" sz="24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s-CO" sz="24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s-CO" sz="24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CO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Determinación De Prioridades Investigativas:</a:t>
            </a:r>
            <a:endParaRPr lang="es-CO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just"/>
            <a:r>
              <a:rPr lang="es-ES" sz="2400" b="1" dirty="0" smtClean="0"/>
              <a:t>¿</a:t>
            </a:r>
            <a:r>
              <a:rPr lang="es-ES" sz="2400" b="1" dirty="0"/>
              <a:t>Cómo lograr en el Estudiante el aprendizaje reflexivo y crítico?</a:t>
            </a:r>
            <a:endParaRPr lang="es-CO" sz="2400" b="1" dirty="0"/>
          </a:p>
          <a:p>
            <a:pPr algn="just"/>
            <a:r>
              <a:rPr lang="es-ES" sz="2400" b="1" dirty="0"/>
              <a:t>Vinculación Teoría- Práctica en la formación del profesional de Enfermería</a:t>
            </a:r>
            <a:endParaRPr lang="es-CO" sz="2400" b="1" dirty="0"/>
          </a:p>
          <a:p>
            <a:pPr algn="just"/>
            <a:r>
              <a:rPr lang="es-ES" sz="2400" b="1" dirty="0"/>
              <a:t>Evaluación </a:t>
            </a:r>
            <a:r>
              <a:rPr lang="es-ES" sz="2400" b="1" dirty="0" smtClean="0"/>
              <a:t>Curricular</a:t>
            </a:r>
          </a:p>
          <a:p>
            <a:pPr lvl="0" algn="just"/>
            <a:endParaRPr lang="es-ES" sz="2400" b="1" i="1" dirty="0" smtClean="0"/>
          </a:p>
          <a:p>
            <a:pPr lvl="0" algn="just"/>
            <a:endParaRPr lang="es-ES" sz="2400" b="1" i="1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ES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Marco </a:t>
            </a:r>
            <a:r>
              <a:rPr lang="es-ES" sz="2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teórico conceptual sobre: pensamiento reflexivo y crítico  y sobre investigación en Educación en enfermería.</a:t>
            </a:r>
            <a:endParaRPr lang="es-CO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ES_tradnl" sz="2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Concepto de Pensamiento reflexivo y crítico que construyo la RIIEE</a:t>
            </a:r>
            <a:endParaRPr lang="es-CO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s-C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789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7292" y="994950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CO" sz="2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LOGROS ALCANZADOS SEGÚN OBJETIVOS</a:t>
            </a:r>
            <a:r>
              <a:rPr kumimoji="0" lang="es-ES_tradnl" altLang="es-CO" sz="2400" b="1" i="0" u="none" strike="noStrike" spc="50" normalizeH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CO" altLang="es-CO" sz="2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" y="116632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5480" y="1456615"/>
            <a:ext cx="8500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_tradnl" sz="2400" b="1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La </a:t>
            </a:r>
            <a:r>
              <a:rPr lang="es-ES_tradnl" sz="2400" b="1" dirty="0"/>
              <a:t>constitución de  </a:t>
            </a:r>
            <a:r>
              <a:rPr lang="es-ES" sz="2400" b="1" dirty="0"/>
              <a:t>grupos internacionales alrededor de los proyectos de investigación</a:t>
            </a:r>
            <a:r>
              <a:rPr lang="es-ES" sz="2400" b="1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CO" sz="2400" b="1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2400" b="1" dirty="0"/>
              <a:t>Participación en eventos científicos a nivel nacional  e internacional, en México (2014), Brasil (2014), Cuba (2013), Australia (2013), Uruguay (2013) ,Chile (2014) Colombia (2014</a:t>
            </a:r>
            <a:r>
              <a:rPr lang="es-ES" sz="2400" b="1" dirty="0" smtClean="0"/>
              <a:t>).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CO" sz="2400" b="1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2400" b="1" dirty="0"/>
              <a:t>Disponemos de medios de difusión  de la RIIEE:  </a:t>
            </a:r>
            <a:r>
              <a:rPr lang="es-ES" sz="2400" b="1" u="sng" dirty="0">
                <a:hlinkClick r:id="rId3"/>
              </a:rPr>
              <a:t>http://riiee.jimdo.com/</a:t>
            </a:r>
            <a:r>
              <a:rPr lang="es-ES" sz="2400" b="1" dirty="0"/>
              <a:t>   </a:t>
            </a:r>
            <a:r>
              <a:rPr lang="es-ES" sz="2400" b="1" dirty="0" smtClean="0"/>
              <a:t> </a:t>
            </a:r>
            <a:r>
              <a:rPr lang="es-ES" sz="2400" b="1" u="sng" dirty="0">
                <a:hlinkClick r:id="rId4"/>
              </a:rPr>
              <a:t>http://riieeblog.wordpress.com/</a:t>
            </a:r>
            <a:r>
              <a:rPr lang="es-ES" sz="2400" b="1" dirty="0"/>
              <a:t>  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1521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86770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2400" b="1" dirty="0"/>
              <a:t>Tres trípticos, dos boletines y las </a:t>
            </a:r>
            <a:r>
              <a:rPr lang="es-ES_tradnl" sz="2400" b="1" dirty="0"/>
              <a:t>MEMORIAS RIIEE: Cinco Años de Trabajo</a:t>
            </a:r>
            <a:r>
              <a:rPr lang="es-CO" sz="2400" b="1" dirty="0"/>
              <a:t> Colaborativo</a:t>
            </a:r>
            <a:r>
              <a:rPr lang="es-CO" sz="2400" b="1" dirty="0" smtClean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CO" sz="2400" b="1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2400" b="1" dirty="0"/>
              <a:t>Sitio Web en la O</a:t>
            </a:r>
            <a:r>
              <a:rPr lang="es-ES_tradnl" sz="2400" b="1" dirty="0" err="1"/>
              <a:t>ficina</a:t>
            </a:r>
            <a:r>
              <a:rPr lang="es-ES_tradnl" sz="2400" b="1" dirty="0"/>
              <a:t>  de la Asesora Regional de Enfermería y Técnicos en Salud,  de los  Sistemas y Servicios de Salud de la  Organización Panamericana de la Salud, </a:t>
            </a:r>
            <a:r>
              <a:rPr lang="es-ES" sz="2400" b="1" dirty="0"/>
              <a:t>Washington, D. C. </a:t>
            </a:r>
            <a:endParaRPr lang="es-CO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30415" y="1025877"/>
            <a:ext cx="5548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PROYECTOS DE INVESTIGACIÓN</a:t>
            </a:r>
            <a:endParaRPr lang="es-CO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3546" y="1700808"/>
            <a:ext cx="8244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“</a:t>
            </a:r>
            <a:r>
              <a:rPr lang="es-ES" sz="2400" i="1" dirty="0"/>
              <a:t>Estrategias para desarrollar  el pensamiento reflexivo y crítico en los estudiantes de enfermería de Iberoamérica” Iniciado Septiembre </a:t>
            </a:r>
            <a:r>
              <a:rPr lang="es-ES" sz="2400" i="1" dirty="0" smtClean="0"/>
              <a:t>2012.</a:t>
            </a:r>
          </a:p>
          <a:p>
            <a:endParaRPr lang="es-ES" sz="2400" b="1" i="1" dirty="0"/>
          </a:p>
          <a:p>
            <a:endParaRPr lang="es-ES" sz="2400" b="1" i="1" dirty="0" smtClean="0"/>
          </a:p>
          <a:p>
            <a:r>
              <a:rPr lang="es-ES" sz="2400" b="1" i="1" dirty="0" smtClean="0">
                <a:solidFill>
                  <a:srgbClr val="FF0000"/>
                </a:solidFill>
              </a:rPr>
              <a:t>p/ falta la foto de la caratula del libro</a:t>
            </a:r>
          </a:p>
          <a:p>
            <a:endParaRPr lang="es-ES" sz="2400" b="1" i="1" dirty="0"/>
          </a:p>
          <a:p>
            <a:endParaRPr lang="es-ES" sz="2400" b="1" i="1" dirty="0" smtClean="0"/>
          </a:p>
          <a:p>
            <a:endParaRPr lang="es-ES" sz="2400" b="1" i="1" dirty="0"/>
          </a:p>
          <a:p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6741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66843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400" b="1" dirty="0"/>
              <a:t>Marco conceptual y teórico sobre pensamiento reflexivo y crítico.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400" b="1" dirty="0"/>
              <a:t>Estado del arte: “Evidencias Documentadas Sobre Estrategias de Enseñanza para el Desarrollo del Pensamiento Reflexivo y Crítico en Iberoamérica 1990-2012”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400" b="1" dirty="0"/>
              <a:t>“Presencia de la competencia de pensamiento reflexivo-crítico o afines (Pensamiento Crítico, Pensamiento Reflexivo, Análisis y Síntesis, Capacidad de crítica y Autocrítica, Gestión de la información, Toma de decisiones, Resolución de problemas) en los diferentes currículos de Enfermería, aplicados en las regiones de  Iberoamérica”.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956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443841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es-CO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Producción Investigativa en Educación en Enfermería en Colombia, Brasil y México 1995-2012: estado del arte” </a:t>
            </a:r>
            <a:endParaRPr lang="es-CO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es-CO" sz="2400" b="1" dirty="0"/>
          </a:p>
          <a:p>
            <a:pPr algn="just"/>
            <a:r>
              <a:rPr lang="es-CO" sz="2400" b="1" dirty="0" smtClean="0"/>
              <a:t>autoras:</a:t>
            </a:r>
          </a:p>
          <a:p>
            <a:pPr algn="just"/>
            <a:r>
              <a:rPr lang="es-CO" sz="2400" b="1" dirty="0" smtClean="0"/>
              <a:t> </a:t>
            </a:r>
            <a:r>
              <a:rPr lang="es-CO" sz="2400" b="1" dirty="0"/>
              <a:t>Dra. Marta </a:t>
            </a:r>
            <a:r>
              <a:rPr lang="es-CO" sz="2400" b="1" dirty="0" err="1"/>
              <a:t>Lenise</a:t>
            </a:r>
            <a:r>
              <a:rPr lang="es-CO" sz="2400" b="1" dirty="0"/>
              <a:t> do Prado de Brasil, La Dra. Lucila Cárdenas Becerril de México y La Mgs. María Antonia Jiménez Gómez de Colombia. Finalizado mayo 2014.</a:t>
            </a:r>
          </a:p>
          <a:p>
            <a:pPr algn="just"/>
            <a:r>
              <a:rPr lang="es-CO" sz="2400" b="1" dirty="0">
                <a:hlinkClick r:id="rId3"/>
              </a:rPr>
              <a:t>https://</a:t>
            </a:r>
            <a:r>
              <a:rPr lang="es-CO" sz="2400" b="1" dirty="0" smtClean="0">
                <a:hlinkClick r:id="rId3"/>
              </a:rPr>
              <a:t>drive.google.com/file/d/0B_E3vqTqjCSzdHhFSDVsT1V5LUk/edit?usp=sharing</a:t>
            </a:r>
            <a:endParaRPr lang="es-CO" sz="2400" b="1" dirty="0" smtClean="0"/>
          </a:p>
          <a:p>
            <a:pPr algn="just"/>
            <a:endParaRPr lang="es-CO" sz="2400" b="1" dirty="0"/>
          </a:p>
          <a:p>
            <a:pPr algn="just"/>
            <a:endParaRPr lang="es-CO" sz="2400" b="1" dirty="0" smtClean="0"/>
          </a:p>
          <a:p>
            <a:pPr algn="just"/>
            <a:r>
              <a:rPr lang="es-CO" sz="2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</a:t>
            </a:r>
            <a:r>
              <a:rPr lang="es-CO" sz="24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desenvolvimiento do pensamiento crítico e reflexivo no contexto de un currículo integrado (2014), grupo Brasil.</a:t>
            </a:r>
          </a:p>
        </p:txBody>
      </p:sp>
    </p:spTree>
    <p:extLst>
      <p:ext uri="{BB962C8B-B14F-4D97-AF65-F5344CB8AC3E}">
        <p14:creationId xmlns:p14="http://schemas.microsoft.com/office/powerpoint/2010/main" val="22966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2" y="45408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9112" y="923295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Convenio de colaboración 2013-2015 </a:t>
            </a:r>
            <a:endParaRPr lang="es-CO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just"/>
            <a:r>
              <a:rPr lang="es-CO" sz="2400" b="1" dirty="0" smtClean="0"/>
              <a:t>para </a:t>
            </a:r>
            <a:r>
              <a:rPr lang="es-CO" sz="2400" b="1" dirty="0"/>
              <a:t>el impulso de la investigación en educación en enfermería y el intercambio académico, mediante el trabajo de la RIIEE. entre la Universidad de Colima (México), la Universidad Autónoma del Estado de México (UAEM) (México), la Universidad de Jaén (España) y la </a:t>
            </a:r>
            <a:r>
              <a:rPr lang="es-CO" sz="2400" b="1" dirty="0" err="1"/>
              <a:t>Universitat</a:t>
            </a:r>
            <a:r>
              <a:rPr lang="es-CO" sz="2400" b="1" dirty="0"/>
              <a:t>  Internacional de Catalunya (España).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" y="3442276"/>
            <a:ext cx="32194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48" y="3442276"/>
            <a:ext cx="2604796" cy="174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83" y="5184334"/>
            <a:ext cx="2871787" cy="16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95" y="3523318"/>
            <a:ext cx="2489162" cy="167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33" y="2204864"/>
            <a:ext cx="2793975" cy="177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497091" y="188640"/>
            <a:ext cx="1922512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INCREMENTAR  EL NÚMERO DE PAISES PARTICIPANT</a:t>
            </a:r>
            <a:r>
              <a:rPr lang="es-CO" sz="1400" dirty="0" smtClean="0"/>
              <a:t>ES</a:t>
            </a:r>
            <a:endParaRPr lang="es-CO" sz="1400" dirty="0"/>
          </a:p>
        </p:txBody>
      </p:sp>
      <p:sp>
        <p:nvSpPr>
          <p:cNvPr id="3" name="2 Rectángulo redondeado"/>
          <p:cNvSpPr/>
          <p:nvPr/>
        </p:nvSpPr>
        <p:spPr>
          <a:xfrm>
            <a:off x="6588224" y="908720"/>
            <a:ext cx="2376264" cy="1562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POSICIONAMIENTO DE LA RED </a:t>
            </a:r>
            <a:endParaRPr lang="es-CO" sz="14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6674296" y="2996952"/>
            <a:ext cx="2290192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MOVILIZACIÓN DE FACULTADES EN TORNO A LOS PROYECTOS DE INVESTIGACIÓN </a:t>
            </a:r>
            <a:endParaRPr lang="es-CO" sz="14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4952231" y="5013176"/>
            <a:ext cx="2655640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ASESORA  Y CONSULTORA DE PROYECTOS DE INVESTIGACIÓN</a:t>
            </a:r>
            <a:endParaRPr lang="es-CO" sz="1400" b="1" dirty="0"/>
          </a:p>
        </p:txBody>
      </p:sp>
      <p:sp>
        <p:nvSpPr>
          <p:cNvPr id="6" name="5 Rectángulo redondeado"/>
          <p:cNvSpPr/>
          <p:nvPr/>
        </p:nvSpPr>
        <p:spPr>
          <a:xfrm>
            <a:off x="1259632" y="5013176"/>
            <a:ext cx="2743435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FUENTE DE INFORMACIÓN ACTUALIZADA</a:t>
            </a:r>
            <a:endParaRPr lang="es-CO" sz="1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79512" y="2780928"/>
            <a:ext cx="2592288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RECONOCIMIENTO E INCORPORACIÓN POR LAS ASOCIACIONES DE FACULTADES </a:t>
            </a:r>
            <a:endParaRPr lang="es-CO" sz="14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79512" y="692696"/>
            <a:ext cx="2592288" cy="1562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CAMBIOS EN EL DIRECCIONAMIENTO LINEAS DE INVESTIGACIÓN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6165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730" y="1196752"/>
            <a:ext cx="8666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PERSONAS E INSTITUCIONES DETRÁS DE  LOS  RESULTADOS DEL TRABAJO COLEGIADO EN LA </a:t>
            </a:r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RIIEE</a:t>
            </a:r>
            <a:endParaRPr lang="es-CO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6632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81" y="2203898"/>
            <a:ext cx="18653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43138"/>
            <a:ext cx="19939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87" y="2306176"/>
            <a:ext cx="1659478" cy="22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8" y="4614863"/>
            <a:ext cx="1438275" cy="20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10" y="4600070"/>
            <a:ext cx="1881314" cy="203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2" y="4439414"/>
            <a:ext cx="1798637" cy="219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35" y="3140969"/>
            <a:ext cx="1835150" cy="247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4576" y="1484784"/>
            <a:ext cx="8539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Región Andina</a:t>
            </a:r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endParaRPr lang="es-CO" sz="2400" dirty="0"/>
          </a:p>
          <a:p>
            <a:r>
              <a:rPr lang="es-CO" sz="2400" dirty="0" smtClean="0"/>
              <a:t> </a:t>
            </a:r>
            <a:r>
              <a:rPr lang="es-CO" sz="2400" b="1" dirty="0"/>
              <a:t>Mgs. María Antonia Jiménez Gómez </a:t>
            </a:r>
            <a:endParaRPr lang="es-CO" sz="2400" b="1" dirty="0" smtClean="0"/>
          </a:p>
          <a:p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líder de la Red)</a:t>
            </a:r>
          </a:p>
          <a:p>
            <a:r>
              <a:rPr lang="es-CO" sz="2400" dirty="0"/>
              <a:t>                          </a:t>
            </a:r>
            <a:endParaRPr lang="es-CO" sz="2400" dirty="0" smtClean="0"/>
          </a:p>
          <a:p>
            <a:r>
              <a:rPr lang="es-CO" sz="2400" dirty="0" smtClean="0"/>
              <a:t> </a:t>
            </a:r>
            <a:r>
              <a:rPr lang="es-CO" sz="2400" b="1" dirty="0"/>
              <a:t>Dra. Marcela Carrillo Pineda </a:t>
            </a:r>
            <a:endParaRPr lang="es-CO" sz="2400" b="1" dirty="0" smtClean="0"/>
          </a:p>
          <a:p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Coordinadora </a:t>
            </a: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Región Andina</a:t>
            </a:r>
          </a:p>
          <a:p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  </a:t>
            </a:r>
          </a:p>
          <a:p>
            <a:r>
              <a:rPr lang="es-CO" sz="2400" dirty="0" smtClean="0"/>
              <a:t> </a:t>
            </a:r>
            <a:r>
              <a:rPr lang="es-CO" sz="2400" dirty="0"/>
              <a:t>Inés Magali </a:t>
            </a:r>
            <a:r>
              <a:rPr lang="es-CO" sz="2400" dirty="0" smtClean="0"/>
              <a:t>Peláez Mariscal</a:t>
            </a:r>
          </a:p>
          <a:p>
            <a:r>
              <a:rPr lang="es-CO" sz="2400" dirty="0" smtClean="0"/>
              <a:t> </a:t>
            </a: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Coordinadora </a:t>
            </a:r>
            <a:endParaRPr lang="es-CO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s-CO" sz="2400" dirty="0"/>
          </a:p>
          <a:p>
            <a:r>
              <a:rPr lang="es-CO" sz="2400" b="1" dirty="0" smtClean="0"/>
              <a:t>Mgs</a:t>
            </a:r>
            <a:r>
              <a:rPr lang="es-CO" sz="2400" b="1" dirty="0"/>
              <a:t>. Paola Katherine Niño Rincón </a:t>
            </a:r>
            <a:r>
              <a:rPr lang="es-CO" sz="2400" b="1" dirty="0" smtClean="0"/>
              <a:t>Secretaria</a:t>
            </a:r>
            <a:endParaRPr lang="es-CO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6" y="260648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8733656" cy="5356597"/>
          </a:xfrm>
        </p:spPr>
        <p:txBody>
          <a:bodyPr>
            <a:normAutofit fontScale="85000" lnSpcReduction="20000"/>
          </a:bodyPr>
          <a:lstStyle/>
          <a:p>
            <a:pPr marL="137160" indent="0" algn="just">
              <a:buNone/>
            </a:pPr>
            <a:r>
              <a:rPr lang="es-CO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DEFINICIÓN</a:t>
            </a:r>
            <a:r>
              <a:rPr lang="es-CO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r>
              <a:rPr lang="es-CO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s-CO" b="1" dirty="0"/>
              <a:t>Organización creada para favorecer el desarrollo de la investigación en esta área y dar respuesta a diversas situaciones identificadas en la formación de los profesionales de Enfermería de Iberoamérica, tales como:</a:t>
            </a:r>
          </a:p>
          <a:p>
            <a:pPr marL="137160" indent="0">
              <a:buNone/>
            </a:pP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Formas de enseñanza tradicionales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Programas enciclopédicos 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Aprendizajes poco significativos 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Énfasis en el Hacer más que en el Ser y Saber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Currículo no centrado en el cuidado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Desvinculación entre la teoría y la práctica 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Escasa relación docencia–asistencia 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Práctica docente poco humanizada</a:t>
            </a:r>
            <a:endParaRPr lang="es-CO" b="1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_tradnl" b="1" dirty="0"/>
              <a:t>Debilidades en la formación docente </a:t>
            </a:r>
            <a:endParaRPr lang="es-CO" b="1" dirty="0"/>
          </a:p>
          <a:p>
            <a:pPr>
              <a:buFont typeface="Wingdings" panose="05000000000000000000" pitchFamily="2" charset="2"/>
              <a:buChar char="v"/>
            </a:pP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209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1688" y="1577405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RIIEE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Coordenadora Región Brasil: </a:t>
            </a:r>
            <a:r>
              <a:rPr lang="es-CO" sz="2400" dirty="0"/>
              <a:t>Dra. </a:t>
            </a:r>
            <a:r>
              <a:rPr lang="es-CO" sz="2400" dirty="0" err="1"/>
              <a:t>Vilanice</a:t>
            </a:r>
            <a:r>
              <a:rPr lang="es-CO" sz="2400" dirty="0"/>
              <a:t> Alves de </a:t>
            </a:r>
            <a:r>
              <a:rPr lang="es-CO" sz="2400" dirty="0" err="1"/>
              <a:t>Araújo</a:t>
            </a:r>
            <a:r>
              <a:rPr lang="es-CO" sz="2400" dirty="0"/>
              <a:t> </a:t>
            </a:r>
            <a:r>
              <a:rPr lang="es-CO" sz="2400" dirty="0" err="1"/>
              <a:t>Püschel</a:t>
            </a:r>
            <a:r>
              <a:rPr lang="es-CO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Coordinadoras Región México y El Caribe:</a:t>
            </a:r>
            <a:r>
              <a:rPr lang="es-CO" sz="2400" dirty="0"/>
              <a:t> Doctoras Lucila Cárdenas Becerril y Araceli Monroy Rojas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Coordinadores Región Europa:</a:t>
            </a:r>
            <a:r>
              <a:rPr lang="es-CO" sz="2400" dirty="0"/>
              <a:t> Dra. María Dolores </a:t>
            </a:r>
            <a:r>
              <a:rPr lang="es-CO" sz="2400" dirty="0" err="1"/>
              <a:t>Bardallo</a:t>
            </a:r>
            <a:r>
              <a:rPr lang="es-CO" sz="2400" dirty="0"/>
              <a:t> y Dr. Jesús López Ortega.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Coordinadora Región Cono Sur: </a:t>
            </a:r>
            <a:r>
              <a:rPr lang="es-CO" sz="2400" dirty="0"/>
              <a:t>Dra. Olivia Sanhueza Alvarado.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Coordinadoras Región América Central:</a:t>
            </a:r>
            <a:r>
              <a:rPr lang="es-CO" sz="2400" dirty="0"/>
              <a:t> Dra. Ernestina Aguirre y Mgs. Perla Zeledón </a:t>
            </a:r>
            <a:r>
              <a:rPr lang="es-CO" sz="2400" dirty="0" err="1"/>
              <a:t>Zeledón</a:t>
            </a:r>
            <a:r>
              <a:rPr lang="es-CO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5"/>
            <a:ext cx="8376930" cy="628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87" y="2276872"/>
            <a:ext cx="24876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4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1055479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¿RETOS </a:t>
            </a: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QUE ENFRENTA LA RIIEE?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2060848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Redes </a:t>
            </a:r>
            <a:r>
              <a:rPr lang="es-CO" sz="2400" b="1" dirty="0"/>
              <a:t>consolidadas por país y región.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Red </a:t>
            </a:r>
            <a:r>
              <a:rPr lang="es-CO" sz="2400" b="1" dirty="0"/>
              <a:t>con  miembros de todos los países de Iberoamérica.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Actualizar </a:t>
            </a:r>
            <a:r>
              <a:rPr lang="es-CO" sz="2400" b="1" dirty="0"/>
              <a:t>las bases de datos anualmente con la producción investigativa.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Aplicar </a:t>
            </a:r>
            <a:r>
              <a:rPr lang="es-CO" sz="2400" b="1" dirty="0"/>
              <a:t>a las diferentes convocatorias nacionales e internacionales para obtención de financiación de los proyectos y planes de la Red.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b="1" dirty="0" smtClean="0"/>
              <a:t>Lograr </a:t>
            </a:r>
            <a:r>
              <a:rPr lang="es-CO" sz="2400" b="1" dirty="0"/>
              <a:t>el reconocimiento de la Red y sus productos ante los entes gubernamentales, como COLCIENCIAS en Colombia.</a:t>
            </a:r>
          </a:p>
        </p:txBody>
      </p:sp>
    </p:spTree>
    <p:extLst>
      <p:ext uri="{BB962C8B-B14F-4D97-AF65-F5344CB8AC3E}">
        <p14:creationId xmlns:p14="http://schemas.microsoft.com/office/powerpoint/2010/main" val="10216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97346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Propuestas </a:t>
            </a:r>
            <a:r>
              <a:rPr lang="es-CO" sz="2400" dirty="0"/>
              <a:t>concretas a ALADEFE OPS/OMS sobre educación de profesionales de enfermería.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Organizar </a:t>
            </a:r>
            <a:r>
              <a:rPr lang="es-CO" sz="2400" dirty="0"/>
              <a:t>eventos científicos en educación superior en enfermería.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Desarrollo </a:t>
            </a:r>
            <a:r>
              <a:rPr lang="es-CO" sz="2400" dirty="0"/>
              <a:t>de pasantías  e intercambios de docentes y estudiantes en educación superior en enfermería y en investigación en educación.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Realización </a:t>
            </a:r>
            <a:r>
              <a:rPr lang="es-CO" sz="2400" dirty="0"/>
              <a:t>de  cursos en educación superior  e investigación.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Implementación </a:t>
            </a:r>
            <a:r>
              <a:rPr lang="es-CO" sz="2400" dirty="0"/>
              <a:t>y evaluación de modelos de formación de profesionales de enfermería basados en evidencia científica.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Ser </a:t>
            </a:r>
            <a:r>
              <a:rPr lang="es-CO" sz="2400" dirty="0"/>
              <a:t>parte activa en las soluciones de los problemas de educación en enfermería mediante el aporte de evidencia científica.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Semillero </a:t>
            </a:r>
            <a:r>
              <a:rPr lang="es-CO" sz="2400" dirty="0"/>
              <a:t>internacional de investigadores en educación.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400" dirty="0" smtClean="0"/>
              <a:t>Publicar </a:t>
            </a:r>
            <a:r>
              <a:rPr lang="es-CO" sz="2400" dirty="0"/>
              <a:t>artículos con  los resultados investigativos en revistas indexadas de alto impacto.</a:t>
            </a:r>
          </a:p>
        </p:txBody>
      </p:sp>
    </p:spTree>
    <p:extLst>
      <p:ext uri="{BB962C8B-B14F-4D97-AF65-F5344CB8AC3E}">
        <p14:creationId xmlns:p14="http://schemas.microsoft.com/office/powerpoint/2010/main" val="21196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23" y="4437113"/>
            <a:ext cx="4108101" cy="13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ALEJANDRO\Pictures\BIENVENIDOS 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6499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endParaRPr lang="es-CO" dirty="0" smtClean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marL="137160" indent="0" algn="ctr">
              <a:buNone/>
            </a:pPr>
            <a:endParaRPr lang="es-CO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pPr marL="137160" indent="0" algn="ctr">
              <a:buNone/>
            </a:pPr>
            <a:r>
              <a:rPr lang="es-CO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adley Hand ITC" panose="03070402050302030203" pitchFamily="66" charset="0"/>
              </a:rPr>
              <a:t>LO INVITAMOS A SER PARTE DE ESTE GRUPO COLEGIADO </a:t>
            </a:r>
            <a:endParaRPr lang="es-CO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LEJANDRO\Pictures\cqs1276286563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119">
            <a:off x="1160835" y="1749091"/>
            <a:ext cx="5606623" cy="31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209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1268760"/>
            <a:ext cx="8139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CONSTITUCIÓN</a:t>
            </a:r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endParaRPr lang="es-CO" dirty="0" smtClean="0"/>
          </a:p>
          <a:p>
            <a:pPr algn="ctr"/>
            <a:endParaRPr lang="es-CO" dirty="0"/>
          </a:p>
          <a:p>
            <a:endParaRPr lang="es-CO" dirty="0"/>
          </a:p>
          <a:p>
            <a:pPr algn="ctr"/>
            <a:endParaRPr lang="es-CO" dirty="0" smtClean="0"/>
          </a:p>
          <a:p>
            <a:pPr algn="ctr"/>
            <a:r>
              <a:rPr lang="es-CO" b="1" dirty="0" smtClean="0"/>
              <a:t>X </a:t>
            </a:r>
            <a:r>
              <a:rPr lang="es-CO" b="1" dirty="0"/>
              <a:t>Conferencia Iberoamericana de Educación en Enfermería, Ciudad de Panamá, 27 de octubre 2009. 14 Países Y 56 Profesionales de Enfermería</a:t>
            </a:r>
          </a:p>
          <a:p>
            <a:pPr algn="ctr"/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20107"/>
            <a:ext cx="3672407" cy="307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36" y="2020107"/>
            <a:ext cx="2016224" cy="106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0107"/>
            <a:ext cx="3312368" cy="307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412776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OBJETIVOS GENERALES</a:t>
            </a:r>
          </a:p>
          <a:p>
            <a:endParaRPr lang="es-CO" dirty="0"/>
          </a:p>
          <a:p>
            <a:pPr marL="342900" indent="-342900" algn="just">
              <a:buFont typeface="+mj-lt"/>
              <a:buAutoNum type="arabicPeriod"/>
            </a:pPr>
            <a:r>
              <a:rPr lang="es-CO" sz="2000" b="1" dirty="0" smtClean="0"/>
              <a:t>Construir </a:t>
            </a:r>
            <a:r>
              <a:rPr lang="es-CO" sz="2000" b="1" dirty="0"/>
              <a:t>un espacio de producción, socialización, análisis y discusión en  educación en enfermería, para la comunidad de enfermeras (os) de Iberoamérica. </a:t>
            </a:r>
            <a:endParaRPr lang="es-CO" sz="2000" b="1" dirty="0" smtClean="0"/>
          </a:p>
          <a:p>
            <a:pPr marL="342900" indent="-342900" algn="just">
              <a:buFont typeface="+mj-lt"/>
              <a:buAutoNum type="arabicPeriod"/>
            </a:pPr>
            <a:endParaRPr lang="es-CO" sz="20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CO" sz="2000" b="1" dirty="0" smtClean="0"/>
              <a:t>Visibilizar </a:t>
            </a:r>
            <a:r>
              <a:rPr lang="es-CO" sz="2000" b="1" dirty="0"/>
              <a:t>la producción científica mediante la actualización permanente de las  bases de datos indexadas de instituciones, investigadores e investigaciones en educación superior en E</a:t>
            </a:r>
            <a:r>
              <a:rPr lang="es-CO" sz="2000" b="1" dirty="0" smtClean="0"/>
              <a:t>nfermería.</a:t>
            </a:r>
          </a:p>
          <a:p>
            <a:pPr marL="342900" indent="-342900" algn="just">
              <a:buFont typeface="+mj-lt"/>
              <a:buAutoNum type="arabicPeriod"/>
            </a:pPr>
            <a:endParaRPr lang="es-CO" sz="20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O" sz="2000" b="1" dirty="0" smtClean="0"/>
              <a:t>Producir </a:t>
            </a:r>
            <a:r>
              <a:rPr lang="es-CO" sz="2000" b="1" dirty="0"/>
              <a:t>evidencia científica  mediante la planeación,  desarrollo y evaluación  de los proyectos  de investigación en educación en enfermería, teniendo en cuenta la priorización de la  red de problemas previamente consensuados y a través de la conformación de grupos internacionales de investigación</a:t>
            </a:r>
            <a:r>
              <a:rPr lang="es-CO" sz="20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CO" sz="2000" dirty="0" smtClean="0"/>
          </a:p>
          <a:p>
            <a:endParaRPr lang="es-CO" sz="2000" dirty="0"/>
          </a:p>
          <a:p>
            <a:pPr marL="342900" indent="-342900">
              <a:buAutoNum type="alphaLcPeriod" startAt="3"/>
            </a:pPr>
            <a:endParaRPr lang="es-CO" dirty="0"/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0" y="188640"/>
            <a:ext cx="21209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8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209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1997839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4. </a:t>
            </a:r>
            <a:r>
              <a:rPr lang="es-CO" sz="2000" b="1" dirty="0" smtClean="0"/>
              <a:t>Apoyar </a:t>
            </a:r>
            <a:r>
              <a:rPr lang="es-CO" sz="2000" b="1" dirty="0"/>
              <a:t>y fortalecer la gestión de la financiación nacional e  </a:t>
            </a:r>
            <a:r>
              <a:rPr lang="es-CO" sz="2000" b="1" dirty="0" smtClean="0"/>
              <a:t>internacional </a:t>
            </a:r>
            <a:r>
              <a:rPr lang="es-CO" sz="2000" b="1" dirty="0"/>
              <a:t>de los planes y  proyectos de la Red, a través </a:t>
            </a:r>
            <a:r>
              <a:rPr lang="es-CO" sz="2000" b="1" dirty="0" smtClean="0"/>
              <a:t>de </a:t>
            </a:r>
            <a:r>
              <a:rPr lang="es-CO" sz="2000" b="1" dirty="0"/>
              <a:t>la participación en las convocatorias realizadas para tal  </a:t>
            </a:r>
            <a:r>
              <a:rPr lang="es-CO" sz="2000" b="1" dirty="0" smtClean="0"/>
              <a:t>fin.</a:t>
            </a:r>
          </a:p>
          <a:p>
            <a:pPr algn="just"/>
            <a:endParaRPr lang="es-CO" sz="2000" b="1" dirty="0"/>
          </a:p>
          <a:p>
            <a:pPr algn="just"/>
            <a:r>
              <a:rPr lang="es-CO" sz="2000" b="1" dirty="0" smtClean="0"/>
              <a:t>5. Promover </a:t>
            </a:r>
            <a:r>
              <a:rPr lang="es-CO" sz="2000" b="1" dirty="0"/>
              <a:t>la cooperación internacional de profesionales de enfermería y estudiosos de la educación superior para la producción investigativa y el intercambio de saberes relacionados con la  educación</a:t>
            </a:r>
            <a:r>
              <a:rPr lang="es-CO" sz="2000" b="1" dirty="0" smtClean="0"/>
              <a:t>.</a:t>
            </a:r>
          </a:p>
          <a:p>
            <a:pPr algn="just"/>
            <a:endParaRPr lang="es-CO" sz="2000" b="1" dirty="0" smtClean="0"/>
          </a:p>
          <a:p>
            <a:pPr algn="just"/>
            <a:r>
              <a:rPr lang="es-CO" sz="2000" b="1" dirty="0"/>
              <a:t>6. Promover la publicación, comunicación y difusión de los resultados     investigativos en educación superior en enfermería a nivel nacional e internacional.</a:t>
            </a:r>
          </a:p>
          <a:p>
            <a:pPr algn="just"/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261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412776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b="1" dirty="0"/>
          </a:p>
          <a:p>
            <a:pPr algn="just"/>
            <a:r>
              <a:rPr lang="es-CO" sz="2000" b="1" dirty="0" smtClean="0"/>
              <a:t>7. Facilitar </a:t>
            </a:r>
            <a:r>
              <a:rPr lang="es-CO" sz="2000" b="1" dirty="0"/>
              <a:t>la movilidad de docentes e investigadores en educación, y el desarrollo de los proyectos investigativos, mediante el establecimiento de  convenios y acuerdos interinstitucionales.</a:t>
            </a:r>
          </a:p>
          <a:p>
            <a:pPr algn="just"/>
            <a:endParaRPr lang="es-CO" sz="2000" b="1" dirty="0"/>
          </a:p>
          <a:p>
            <a:pPr algn="just"/>
            <a:r>
              <a:rPr lang="es-CO" sz="2000" b="1" dirty="0" smtClean="0"/>
              <a:t>8. Aportar </a:t>
            </a:r>
            <a:r>
              <a:rPr lang="es-CO" sz="2000" b="1" dirty="0"/>
              <a:t>evidencia científica en educación superior  en enfermería a  ALADEFE y OPS, con el fin de facilitar la generación de políticas en la formación de enfermeras en Iberoamérica. </a:t>
            </a:r>
          </a:p>
          <a:p>
            <a:pPr algn="just"/>
            <a:endParaRPr lang="es-CO" sz="2000" b="1" dirty="0"/>
          </a:p>
          <a:p>
            <a:pPr algn="just"/>
            <a:r>
              <a:rPr lang="es-CO" sz="2000" b="1" dirty="0" smtClean="0"/>
              <a:t>9. Fortalecer </a:t>
            </a:r>
            <a:r>
              <a:rPr lang="es-CO" sz="2000" b="1" dirty="0"/>
              <a:t>la relación docencia-investigación, mediante la generación de semilleros de investigación en educación superior, y la vinculación de estudiantes de pregrado y postgrado a los proyectos planteados por la Red.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209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29" y="619080"/>
            <a:ext cx="4200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2952" y="609329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RIIEE </a:t>
            </a:r>
            <a:r>
              <a:rPr lang="es-CO" sz="1400" b="1" dirty="0"/>
              <a:t>cuenta con 326  miembros distribuidos de la siguiente manera: , Brasil 104,  Andina 68, México y El Caribe 56 Cono Sur 38, América Central 36,Europa 24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672136" y="1467664"/>
            <a:ext cx="192251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RIIEE</a:t>
            </a:r>
            <a:endParaRPr lang="es-CO" b="1" dirty="0"/>
          </a:p>
        </p:txBody>
      </p:sp>
      <p:cxnSp>
        <p:nvCxnSpPr>
          <p:cNvPr id="5" name="4 Conector recto"/>
          <p:cNvCxnSpPr>
            <a:stCxn id="3" idx="2"/>
          </p:cNvCxnSpPr>
          <p:nvPr/>
        </p:nvCxnSpPr>
        <p:spPr>
          <a:xfrm flipH="1">
            <a:off x="4617936" y="2043728"/>
            <a:ext cx="15456" cy="13852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107504" y="3861048"/>
            <a:ext cx="147984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REGIÓN MÉXICO Y EL CARIBE </a:t>
            </a:r>
            <a:endParaRPr lang="es-CO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630016" y="3861048"/>
            <a:ext cx="132356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REGIÓN BRASIL </a:t>
            </a:r>
            <a:endParaRPr lang="es-CO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979128" y="3861048"/>
            <a:ext cx="14371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REGIÓN CONO SUR </a:t>
            </a:r>
            <a:endParaRPr lang="es-CO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516157" y="3850156"/>
            <a:ext cx="1432992" cy="8029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REGIÓN AMÉRICA CENTRAL </a:t>
            </a:r>
            <a:endParaRPr lang="es-C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039021" y="3850156"/>
            <a:ext cx="1389266" cy="8029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REGIÓN ANDINA </a:t>
            </a:r>
            <a:endParaRPr lang="es-CO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7477080" y="3842908"/>
            <a:ext cx="1440160" cy="8102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REGIÓN EUROPA </a:t>
            </a:r>
            <a:endParaRPr lang="es-CO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971600" y="3322320"/>
            <a:ext cx="6912768" cy="44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GRUPO COORDINADOR </a:t>
            </a:r>
            <a:endParaRPr lang="es-CO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095054" y="2192288"/>
            <a:ext cx="2116906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LIDER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39221" y="2788568"/>
            <a:ext cx="2195634" cy="383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SECRETARIA</a:t>
            </a:r>
            <a:endParaRPr lang="es-CO" b="1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2434855" y="2980204"/>
            <a:ext cx="5992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9" idx="3"/>
          </p:cNvCxnSpPr>
          <p:nvPr/>
        </p:nvCxnSpPr>
        <p:spPr>
          <a:xfrm>
            <a:off x="4211960" y="2420888"/>
            <a:ext cx="4059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3034116" y="2649488"/>
            <a:ext cx="0" cy="330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3 Rectángulo redondeado"/>
          <p:cNvSpPr/>
          <p:nvPr/>
        </p:nvSpPr>
        <p:spPr>
          <a:xfrm>
            <a:off x="107504" y="4725144"/>
            <a:ext cx="1522512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00" dirty="0" smtClean="0"/>
              <a:t>México,</a:t>
            </a:r>
          </a:p>
          <a:p>
            <a:r>
              <a:rPr lang="es-CO" sz="1600" dirty="0" smtClean="0"/>
              <a:t>Republica Dominicana,</a:t>
            </a:r>
          </a:p>
          <a:p>
            <a:r>
              <a:rPr lang="es-CO" sz="1600" dirty="0" smtClean="0"/>
              <a:t>Cuba,</a:t>
            </a:r>
          </a:p>
          <a:p>
            <a:r>
              <a:rPr lang="es-CO" sz="1600" dirty="0" smtClean="0"/>
              <a:t>Puerto Rico</a:t>
            </a:r>
            <a:r>
              <a:rPr lang="es-CO" dirty="0"/>
              <a:t>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697500" y="4725144"/>
            <a:ext cx="1256083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00" dirty="0" smtClean="0"/>
              <a:t>Norte</a:t>
            </a:r>
          </a:p>
          <a:p>
            <a:r>
              <a:rPr lang="es-CO" sz="1600" dirty="0" smtClean="0"/>
              <a:t>Noreste, centro, oeste, sudeste, sur.</a:t>
            </a:r>
            <a:endParaRPr lang="es-CO" sz="16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047152" y="4725144"/>
            <a:ext cx="1380832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 smtClean="0"/>
              <a:t>Argentina</a:t>
            </a:r>
          </a:p>
          <a:p>
            <a:r>
              <a:rPr lang="es-CO" dirty="0" smtClean="0"/>
              <a:t>Chile, Uruguay, Paraguay</a:t>
            </a:r>
            <a:endParaRPr lang="es-CO" dirty="0"/>
          </a:p>
        </p:txBody>
      </p:sp>
      <p:sp>
        <p:nvSpPr>
          <p:cNvPr id="8" name="7 Rectángulo redondeado"/>
          <p:cNvSpPr/>
          <p:nvPr/>
        </p:nvSpPr>
        <p:spPr>
          <a:xfrm>
            <a:off x="4516157" y="4755728"/>
            <a:ext cx="1432992" cy="1409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00" dirty="0" smtClean="0"/>
              <a:t>Costa Rica</a:t>
            </a:r>
          </a:p>
          <a:p>
            <a:r>
              <a:rPr lang="es-CO" sz="1600" dirty="0" smtClean="0"/>
              <a:t>Panamá</a:t>
            </a:r>
          </a:p>
          <a:p>
            <a:r>
              <a:rPr lang="es-CO" sz="1600" dirty="0" smtClean="0"/>
              <a:t>Guatemala Honduras</a:t>
            </a:r>
          </a:p>
          <a:p>
            <a:r>
              <a:rPr lang="es-CO" sz="1600" dirty="0" smtClean="0"/>
              <a:t>El Salvador</a:t>
            </a:r>
            <a:endParaRPr lang="es-CO" sz="1600" dirty="0"/>
          </a:p>
        </p:txBody>
      </p:sp>
      <p:sp>
        <p:nvSpPr>
          <p:cNvPr id="15" name="14 Rectángulo redondeado"/>
          <p:cNvSpPr/>
          <p:nvPr/>
        </p:nvSpPr>
        <p:spPr>
          <a:xfrm rot="10800000" flipV="1">
            <a:off x="6039021" y="4755728"/>
            <a:ext cx="1389266" cy="14095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dirty="0" smtClean="0"/>
              <a:t>Ecuador</a:t>
            </a:r>
          </a:p>
          <a:p>
            <a:r>
              <a:rPr lang="es-CO" dirty="0" smtClean="0"/>
              <a:t>Perú</a:t>
            </a:r>
          </a:p>
          <a:p>
            <a:r>
              <a:rPr lang="es-CO" dirty="0" smtClean="0"/>
              <a:t>Colombia</a:t>
            </a:r>
          </a:p>
          <a:p>
            <a:r>
              <a:rPr lang="es-CO" dirty="0" smtClean="0"/>
              <a:t>Bolivia</a:t>
            </a:r>
          </a:p>
          <a:p>
            <a:r>
              <a:rPr lang="es-CO" dirty="0" smtClean="0"/>
              <a:t>Venezuela</a:t>
            </a:r>
            <a:endParaRPr lang="es-CO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7477080" y="4755728"/>
            <a:ext cx="1440160" cy="14095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Portugal</a:t>
            </a:r>
          </a:p>
          <a:p>
            <a:pPr algn="ctr"/>
            <a:r>
              <a:rPr lang="es-CO" dirty="0" smtClean="0"/>
              <a:t>España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01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476672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s-CO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ELEMENTOS </a:t>
            </a:r>
            <a:r>
              <a:rPr lang="es-CO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QUE SOPORTAN EL TRABAJO EN LA </a:t>
            </a:r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RIIEE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899592" y="2276872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Fundamentos Filosóficos</a:t>
            </a:r>
            <a:r>
              <a:rPr lang="es-ES_tradnl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lvl="0"/>
            <a:endParaRPr lang="es-CO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Plan de </a:t>
            </a:r>
            <a:r>
              <a:rPr lang="es-ES_tradnl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Desarrollo</a:t>
            </a:r>
          </a:p>
          <a:p>
            <a:pPr lvl="0"/>
            <a:endParaRPr lang="es-CO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Marco Referencial</a:t>
            </a:r>
          </a:p>
          <a:p>
            <a:pPr lvl="0"/>
            <a:r>
              <a:rPr lang="es-ES_tradnl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s-CO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Árbol de Problemas</a:t>
            </a:r>
            <a:endParaRPr lang="es-CO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873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248472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980728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Línea de Investigación “</a:t>
            </a:r>
            <a:r>
              <a:rPr lang="es-E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Educación Superior y Enfermería” </a:t>
            </a:r>
          </a:p>
          <a:p>
            <a:pPr lvl="0"/>
            <a:endParaRPr lang="es-E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/>
            <a:r>
              <a:rPr lang="es-ES" sz="2400" b="1" dirty="0" smtClean="0"/>
              <a:t>Incluye  </a:t>
            </a:r>
            <a:r>
              <a:rPr lang="es-ES" sz="2400" b="1" dirty="0"/>
              <a:t>cinco subprogramas  de investigación y cada uno de ellos circunscribe  los temas  a  estudiar,</a:t>
            </a:r>
            <a:endParaRPr lang="es-CO" sz="2400" b="1" dirty="0"/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s-ES" sz="2400" b="1" u="sng" dirty="0"/>
              <a:t>Subprograma </a:t>
            </a:r>
            <a:r>
              <a:rPr lang="es-ES" sz="2400" b="1" dirty="0"/>
              <a:t>Historia de la Educación Superior (ES) en Enfermería</a:t>
            </a:r>
            <a:endParaRPr lang="es-CO" sz="2400" b="1" dirty="0"/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s-ES" sz="2400" b="1" u="sng" dirty="0"/>
              <a:t>Subprograma </a:t>
            </a:r>
            <a:r>
              <a:rPr lang="es-ES" sz="2400" b="1" dirty="0"/>
              <a:t>Meta análisis Investigativo en ES en Enfermería</a:t>
            </a:r>
            <a:endParaRPr lang="es-CO" sz="2400" b="1" dirty="0"/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s-ES" sz="2400" b="1" u="sng" dirty="0"/>
              <a:t>Subprograma </a:t>
            </a:r>
            <a:r>
              <a:rPr lang="es-ES" sz="2400" b="1" dirty="0"/>
              <a:t>Planeación de la Educación Superior en Enfermería</a:t>
            </a:r>
            <a:endParaRPr lang="es-CO" sz="2400" b="1" dirty="0"/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s-ES" sz="2400" b="1" u="sng" dirty="0"/>
              <a:t>Subprograma </a:t>
            </a:r>
            <a:r>
              <a:rPr lang="es-ES" sz="2400" b="1" dirty="0"/>
              <a:t>Implementación y gestión  de la educación superior en Enfermería</a:t>
            </a:r>
            <a:endParaRPr lang="es-CO" sz="2400" b="1" dirty="0"/>
          </a:p>
          <a:p>
            <a:pPr marL="514350" lvl="0" indent="-514350">
              <a:buFont typeface="Wingdings" panose="05000000000000000000" pitchFamily="2" charset="2"/>
              <a:buChar char="ü"/>
            </a:pPr>
            <a:r>
              <a:rPr lang="es-ES" sz="2400" b="1" u="sng" dirty="0"/>
              <a:t>Subprograma </a:t>
            </a:r>
            <a:r>
              <a:rPr lang="es-ES" sz="2400" b="1" dirty="0"/>
              <a:t>Evaluación de la Educación Superior en Enfermería</a:t>
            </a:r>
            <a:endParaRPr lang="es-CO" sz="2400" b="1" dirty="0"/>
          </a:p>
          <a:p>
            <a:endParaRPr lang="es-C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657"/>
            <a:ext cx="19875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9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440</TotalTime>
  <Words>1359</Words>
  <Application>Microsoft Office PowerPoint</Application>
  <PresentationFormat>Presentación en pantalla (4:3)</PresentationFormat>
  <Paragraphs>187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Vértice</vt:lpstr>
      <vt:lpstr>III CONGRESO NACIONAL DE ESTUDIANTES DE POSGRADO EN ENFERMERÍA I FORO INTERNACIONAL DE INVESTIGACIÓN EN ENFERMERIA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CONGRESO NACIONAL DE ESTUDIANTES DE POSGRADO EN ENFERMERÍA I FORO INTERNACIONAL DE INVESTIGACIÓN EN ENFERMERIA</dc:title>
  <dc:creator>ALEJANDRO</dc:creator>
  <cp:lastModifiedBy>ALEJANDRO</cp:lastModifiedBy>
  <cp:revision>51</cp:revision>
  <dcterms:created xsi:type="dcterms:W3CDTF">2014-11-06T23:34:13Z</dcterms:created>
  <dcterms:modified xsi:type="dcterms:W3CDTF">2015-01-09T04:20:48Z</dcterms:modified>
</cp:coreProperties>
</file>